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9144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4fd1f861_1_7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4fd1f861_1_7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2703dd77d_0_1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2703dd77d_0_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2703dd77d_0_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2703dd77d_0_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2703dd77d_0_16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2703dd77d_0_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a123004d7_0_1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a123004d7_0_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a123004d7_0_2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a123004d7_0_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71393c632_0_23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71393c632_0_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a123004d7_0_3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a123004d7_0_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71393c632_0_7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71393c632_0_7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71393c632_0_66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71393c632_0_6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c1326c3cc_0_14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cc1326c3cc_0_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71393c632_0_84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71393c632_0_8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28dbec65c_0_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28dbec65c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71393c632_0_46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71393c632_0_4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24fd1f861_1_4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24fd1f861_1_4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71393c632_0_3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71393c632_0_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71393c632_0_13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71393c632_0_1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71393c632_0_14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71393c632_0_14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71393c632_0_15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71393c632_0_15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71393c632_0_17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71393c632_0_17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71393c632_0_187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71393c632_0_18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d24fd1f861_1_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d24fd1f861_1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71393c632_0_194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71393c632_0_19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71393c632_0_20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71393c632_0_20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71393c632_0_14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71393c632_0_1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71393c632_0_20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71393c632_0_20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71393c632_0_217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71393c632_0_2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71393c632_0_228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71393c632_0_2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71393c632_0_238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71393c632_0_2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71393c632_0_25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71393c632_0_25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71393c632_0_5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71393c632_0_5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2ae06581c_0_23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2ae06581c_0_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24fd1f861_1_36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24fd1f861_1_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2ae06581c_0_3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2ae06581c_0_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2ae06581c_0_4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2ae06581c_0_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9b5ba51bd_2_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9b5ba51bd_2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9b5ba51bd_2_13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9b5ba51bd_2_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9b5ba51bd_2_23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9b5ba51bd_2_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9b5ba51bd_2_4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9b5ba51bd_2_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9b5ba51bd_2_6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9b5ba51bd_2_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743dea58c_1_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743dea58c_1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9b5ba51bd_2_87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9b5ba51bd_2_8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71393c632_0_96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71393c632_0_9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24fd1f861_1_2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24fd1f861_1_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71393c632_0_10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71393c632_0_10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1393c632_0_107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1393c632_0_10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71393c632_0_11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71393c632_0_1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2ae06581c_0_48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2ae06581c_0_4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2ae06581c_0_56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2ae06581c_0_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ae06581c_0_62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ae06581c_0_6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2ae06581c_0_81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d2ae06581c_0_8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2ae06581c_0_75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2ae06581c_0_7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d456c373d_0_13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d456c373d_0_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9b5ba51bd_0_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9b5ba51bd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24fd1f861_1_8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24fd1f861_1_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d456c373d_0_8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cd456c373d_0_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6f0f85e63_0_0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6f0f85e63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24fd1f861_1_51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24fd1f861_1_5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71393c632_0_31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71393c632_0_3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71393c632_0_39:notes"/>
          <p:cNvSpPr/>
          <p:nvPr>
            <p:ph idx="2" type="sldImg"/>
          </p:nvPr>
        </p:nvSpPr>
        <p:spPr>
          <a:xfrm>
            <a:off x="1524300" y="514350"/>
            <a:ext cx="60963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71393c632_0_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751806" y="1462532"/>
            <a:ext cx="5640387" cy="1120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rgbClr val="0070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86689" y="351027"/>
            <a:ext cx="8770620" cy="885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>
                <a:solidFill>
                  <a:srgbClr val="0070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186689" y="351027"/>
            <a:ext cx="8770620" cy="885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>
                <a:solidFill>
                  <a:srgbClr val="0070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249894" y="1241043"/>
            <a:ext cx="8644210" cy="378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186689" y="351027"/>
            <a:ext cx="8770620" cy="885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>
                <a:solidFill>
                  <a:srgbClr val="0070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6689" y="351027"/>
            <a:ext cx="8770620" cy="885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rgbClr val="0070A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9894" y="1241043"/>
            <a:ext cx="8644210" cy="378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kokorin.ilya.1998@proton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1713700" y="851425"/>
            <a:ext cx="57165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570230" lvl="0" marL="12700" marR="5080" rtl="0" algn="ct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Введение в обработку больших данных</a:t>
            </a:r>
            <a:endParaRPr/>
          </a:p>
        </p:txBody>
      </p:sp>
      <p:sp>
        <p:nvSpPr>
          <p:cNvPr id="44" name="Google Shape;44;p7"/>
          <p:cNvSpPr txBox="1"/>
          <p:nvPr/>
        </p:nvSpPr>
        <p:spPr>
          <a:xfrm>
            <a:off x="1751800" y="2698550"/>
            <a:ext cx="5640300" cy="3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271143" lvl="0" marL="283210" marR="5080" rtl="0" algn="ctr">
              <a:lnSpc>
                <a:spcPct val="130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Илья Кокорин</a:t>
            </a:r>
            <a:endParaRPr sz="2800">
              <a:solidFill>
                <a:schemeClr val="dk1"/>
              </a:solidFill>
            </a:endParaRPr>
          </a:p>
          <a:p>
            <a:pPr indent="-271143" lvl="0" marL="283210" marR="5080" rtl="0" algn="ctr">
              <a:lnSpc>
                <a:spcPct val="130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kokorin.ilya.1998@protonmail.com</a:t>
            </a:r>
            <a:endParaRPr sz="2800"/>
          </a:p>
          <a:p>
            <a:pPr indent="-271143" lvl="0" marL="283210" marR="5080" rtl="0" algn="ctr">
              <a:lnSpc>
                <a:spcPct val="130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/>
              <a:t>При участии</a:t>
            </a:r>
            <a:endParaRPr i="1" sz="2800"/>
          </a:p>
          <a:p>
            <a:pPr indent="-271143" lvl="0" marL="283210" marR="5080" rtl="0" algn="ctr">
              <a:lnSpc>
                <a:spcPct val="130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Романа Елизаров</a:t>
            </a:r>
            <a:r>
              <a:rPr lang="en-US" sz="2800"/>
              <a:t>а</a:t>
            </a:r>
            <a:endParaRPr b="0" i="0" sz="28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1144" lvl="0" marL="283210" marR="5080" rtl="0" algn="ctr">
              <a:lnSpc>
                <a:spcPct val="130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Витали</a:t>
            </a:r>
            <a:r>
              <a:rPr lang="en-US" sz="2800"/>
              <a:t>я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Аксёнова</a:t>
            </a:r>
            <a:endParaRPr b="0" i="0" sz="28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1144" lvl="0" marL="283210" marR="5080" rtl="0" algn="ctr">
              <a:lnSpc>
                <a:spcPct val="130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каскады</a:t>
            </a:r>
            <a:endParaRPr/>
          </a:p>
        </p:txBody>
      </p:sp>
      <p:sp>
        <p:nvSpPr>
          <p:cNvPr id="103" name="Google Shape;103;p16"/>
          <p:cNvSpPr txBox="1"/>
          <p:nvPr>
            <p:ph idx="4294967295" type="body"/>
          </p:nvPr>
        </p:nvSpPr>
        <p:spPr>
          <a:xfrm>
            <a:off x="249900" y="615750"/>
            <a:ext cx="8644200" cy="5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Иногда задачу нельзя решить за один мапредьюс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Представим задачу: для каждого интервала [0; 1000), [1000; 2000), [2000; 3000) и т.д. сказать, сколько слов имеет встречаемость в данном интервале</a:t>
            </a:r>
            <a:endParaRPr sz="2400"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50" y="2466513"/>
            <a:ext cx="768667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25" y="4114520"/>
            <a:ext cx="8415350" cy="258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каскады</a:t>
            </a:r>
            <a:endParaRPr/>
          </a:p>
        </p:txBody>
      </p:sp>
      <p:sp>
        <p:nvSpPr>
          <p:cNvPr id="111" name="Google Shape;111;p17"/>
          <p:cNvSpPr txBox="1"/>
          <p:nvPr>
            <p:ph idx="4294967295" type="body"/>
          </p:nvPr>
        </p:nvSpPr>
        <p:spPr>
          <a:xfrm>
            <a:off x="249900" y="615750"/>
            <a:ext cx="8644200" cy="5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В общем случае MapReduce задачи представляют из себя ориентированный ациклический граф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Топологически сортируем граф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Выполняем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задачи в порядке топологической сортировки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150" y="2608323"/>
            <a:ext cx="6631299" cy="41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Оптимизация MapReduce: Combiner</a:t>
            </a:r>
            <a:endParaRPr/>
          </a:p>
        </p:txBody>
      </p:sp>
      <p:sp>
        <p:nvSpPr>
          <p:cNvPr id="118" name="Google Shape;118;p18"/>
          <p:cNvSpPr txBox="1"/>
          <p:nvPr>
            <p:ph idx="4294967295" type="body"/>
          </p:nvPr>
        </p:nvSpPr>
        <p:spPr>
          <a:xfrm>
            <a:off x="249900" y="615750"/>
            <a:ext cx="8644200" cy="5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Map может выдать очень много пар, содержащих один и тот же ключ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Популярные слова при подсчёте слов</a:t>
            </a:r>
            <a:r>
              <a:rPr lang="en-US" sz="2400"/>
              <a:t> 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Приходится передавать много лишней информации по сети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Применим локальную свёртку - превратим множество пар (я, 1) в одну пару (я, N)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Такая операция называется Combiner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Выполняется над данными только одного узла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88" y="4102575"/>
            <a:ext cx="72104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Combiner: применение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22" y="706825"/>
            <a:ext cx="4412949" cy="31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339" y="3959550"/>
            <a:ext cx="5479611" cy="2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5348650" y="1192925"/>
            <a:ext cx="22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5594700" y="615750"/>
            <a:ext cx="3162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Уменьшили объём передаваемых данных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Получили тот же результат</a:t>
            </a:r>
            <a:endParaRPr sz="2400"/>
          </a:p>
        </p:txBody>
      </p:sp>
      <p:sp>
        <p:nvSpPr>
          <p:cNvPr id="129" name="Google Shape;129;p19"/>
          <p:cNvSpPr txBox="1"/>
          <p:nvPr/>
        </p:nvSpPr>
        <p:spPr>
          <a:xfrm>
            <a:off x="0" y="3932075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Чаще всего код combi</a:t>
            </a:r>
            <a:r>
              <a:rPr lang="en-US" sz="2400">
                <a:solidFill>
                  <a:schemeClr val="dk1"/>
                </a:solidFill>
              </a:rPr>
              <a:t>ner совпадает с кодом reducer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Но combiner выполняется локально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Combiner </a:t>
            </a:r>
            <a:r>
              <a:rPr lang="en-US"/>
              <a:t>!</a:t>
            </a:r>
            <a:r>
              <a:rPr lang="en-US"/>
              <a:t>= Reducer: пример</a:t>
            </a:r>
            <a:endParaRPr/>
          </a:p>
        </p:txBody>
      </p:sp>
      <p:sp>
        <p:nvSpPr>
          <p:cNvPr id="135" name="Google Shape;135;p20"/>
          <p:cNvSpPr txBox="1"/>
          <p:nvPr>
            <p:ph idx="4294967295" type="body"/>
          </p:nvPr>
        </p:nvSpPr>
        <p:spPr>
          <a:xfrm>
            <a:off x="249900" y="706000"/>
            <a:ext cx="86442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/>
              <a:t>Рассмотрим задачу: дана таблица вида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(group: String, value: Float)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/>
              <a:t>Нужно найти среднее в каждой группе</a:t>
            </a:r>
            <a:endParaRPr sz="24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86975"/>
            <a:ext cx="8839201" cy="1864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Необходимость Combiner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75" y="768150"/>
            <a:ext cx="8340122" cy="59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Combiner != Reducer: почему?</a:t>
            </a:r>
            <a:endParaRPr/>
          </a:p>
        </p:txBody>
      </p:sp>
      <p:sp>
        <p:nvSpPr>
          <p:cNvPr id="148" name="Google Shape;148;p22"/>
          <p:cNvSpPr txBox="1"/>
          <p:nvPr>
            <p:ph idx="4294967295" type="body"/>
          </p:nvPr>
        </p:nvSpPr>
        <p:spPr>
          <a:xfrm>
            <a:off x="249900" y="807850"/>
            <a:ext cx="8644200" cy="3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/>
              <a:t>Потому что среднее средних это не среднее!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average(</a:t>
            </a: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100, 100, 100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) = 75.25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average(average(</a:t>
            </a: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100, 100, 100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), average(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)) = average(</a:t>
            </a: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) = 50.5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75.25 != 50.5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Combiner должен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считать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не среднее,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а что-то другое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Сумму в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каждой группе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И количество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чисел в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каждой группе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225" y="2340375"/>
            <a:ext cx="4831375" cy="446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Решение проблемы</a:t>
            </a:r>
            <a:endParaRPr/>
          </a:p>
        </p:txBody>
      </p:sp>
      <p:sp>
        <p:nvSpPr>
          <p:cNvPr id="155" name="Google Shape;155;p23"/>
          <p:cNvSpPr txBox="1"/>
          <p:nvPr>
            <p:ph idx="4294967295" type="body"/>
          </p:nvPr>
        </p:nvSpPr>
        <p:spPr>
          <a:xfrm>
            <a:off x="249900" y="848400"/>
            <a:ext cx="8455500" cy="51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/>
              <a:t>Редьюсер считает сумму чисел для каждой группы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Сумма сумм, посчитанных мапперами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И количество чисел в каждой группе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Сумма количеств, посчитанных мапперами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38" y="2509513"/>
            <a:ext cx="8842924" cy="412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Реализации MapReduce</a:t>
            </a:r>
            <a:endParaRPr/>
          </a:p>
        </p:txBody>
      </p:sp>
      <p:sp>
        <p:nvSpPr>
          <p:cNvPr id="162" name="Google Shape;162;p24"/>
          <p:cNvSpPr txBox="1"/>
          <p:nvPr>
            <p:ph idx="4294967295" type="body"/>
          </p:nvPr>
        </p:nvSpPr>
        <p:spPr>
          <a:xfrm>
            <a:off x="249900" y="746550"/>
            <a:ext cx="8455500" cy="30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/>
              <a:t>Тысячи их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Первая исторически была создана J.Dean et.al. в компании Google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Самая популярная: Hadoop MapReduce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Open Source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Продукт фонда Apache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Огромное сообщество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Множество ПО в Hadoop-экосистеме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982" y="2223526"/>
            <a:ext cx="4140269" cy="10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186750" y="3740850"/>
            <a:ext cx="8770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Есть много других реализаций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Обычно они что-то оптимизируют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На распределённых системах поговорим о том, что можно оптимизировать в MapReduce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b="31929" l="24505" r="25000" t="31187"/>
          <a:stretch/>
        </p:blipFill>
        <p:spPr>
          <a:xfrm>
            <a:off x="6681370" y="5076875"/>
            <a:ext cx="2275880" cy="16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2950" y="5359450"/>
            <a:ext cx="1379725" cy="13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Философское отступление: почему MapReduce?</a:t>
            </a:r>
            <a:endParaRPr/>
          </a:p>
        </p:txBody>
      </p:sp>
      <p:sp>
        <p:nvSpPr>
          <p:cNvPr id="172" name="Google Shape;172;p25"/>
          <p:cNvSpPr txBox="1"/>
          <p:nvPr>
            <p:ph idx="4294967295" type="body"/>
          </p:nvPr>
        </p:nvSpPr>
        <p:spPr>
          <a:xfrm>
            <a:off x="249900" y="848400"/>
            <a:ext cx="85320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/>
              <a:t>Почему мы формулируем наши алгоритмы в парадигме MapReduce?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Не потому, что нам нравится какая-то из реализаций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150" y="2070975"/>
            <a:ext cx="4734848" cy="44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186750" y="2002463"/>
            <a:ext cx="40062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А потому, что это естественный способ формулировать распределённые алгоритмы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Сначала на каждом из узлов обработать свой кусочек данных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А потом агрегировать результаты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86750" y="116426"/>
            <a:ext cx="8770500" cy="6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мотивация</a:t>
            </a:r>
            <a:endParaRPr/>
          </a:p>
        </p:txBody>
      </p:sp>
      <p:sp>
        <p:nvSpPr>
          <p:cNvPr id="50" name="Google Shape;50;p8"/>
          <p:cNvSpPr txBox="1"/>
          <p:nvPr>
            <p:ph idx="4294967295" type="body"/>
          </p:nvPr>
        </p:nvSpPr>
        <p:spPr>
          <a:xfrm>
            <a:off x="249900" y="1029200"/>
            <a:ext cx="8644200" cy="5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Встречаемость слов: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Дана коллекция текстовых документов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Нужно посчитать, сколько раз в коллекции встречается каждое слово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Подсчёт tf-idf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Посещаемость сайта: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Дана таблица посещений (URL, IP)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Нужно для каждого URL посчитать, сколько уникальных IP посещали эту страницу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Исходные данные не влезают на одну машину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Последовательно считать слишком долго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Писать распределённый алгоритм с нуля - слишком сложно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Философское отступление: почему MapReduce?</a:t>
            </a:r>
            <a:endParaRPr/>
          </a:p>
        </p:txBody>
      </p:sp>
      <p:sp>
        <p:nvSpPr>
          <p:cNvPr id="180" name="Google Shape;180;p26"/>
          <p:cNvSpPr txBox="1"/>
          <p:nvPr>
            <p:ph idx="4294967295" type="body"/>
          </p:nvPr>
        </p:nvSpPr>
        <p:spPr>
          <a:xfrm>
            <a:off x="249900" y="848400"/>
            <a:ext cx="87705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/>
              <a:t>Аналогичным образом </a:t>
            </a:r>
            <a:r>
              <a:rPr lang="en-US" sz="2400"/>
              <a:t>параллельные</a:t>
            </a:r>
            <a:r>
              <a:rPr lang="en-US" sz="2400"/>
              <a:t> алгоритмы для общей памяти мы формулируем в fork-join парадигме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В распределённой системе мы не можем просто так сделать fork!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Задача, исполняемая в fork-блоке должна работать параллельно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То есть на другой машине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250" y="3485997"/>
            <a:ext cx="6581750" cy="321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158425" y="3486000"/>
            <a:ext cx="2280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Но на другой машине лежат другие данные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Map-only задачи: распределённый grep</a:t>
            </a:r>
            <a:endParaRPr/>
          </a:p>
        </p:txBody>
      </p:sp>
      <p:sp>
        <p:nvSpPr>
          <p:cNvPr id="188" name="Google Shape;188;p27"/>
          <p:cNvSpPr txBox="1"/>
          <p:nvPr>
            <p:ph idx="4294967295" type="body"/>
          </p:nvPr>
        </p:nvSpPr>
        <p:spPr>
          <a:xfrm>
            <a:off x="249900" y="832325"/>
            <a:ext cx="86442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grep по большой коллекции документов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Выполним grep локально на каждом map-узле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Это и есть результат: reduce просто не нужен</a:t>
            </a:r>
            <a:endParaRPr sz="2400"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50" y="2426787"/>
            <a:ext cx="8037700" cy="3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Обратный индекс: структура данных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367800" y="688275"/>
            <a:ext cx="840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Входные данные: корпус текстов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Выходные данные: Map&lt;Слово, Список документов&gt;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В которых это слово встречается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125" y="1981263"/>
            <a:ext cx="6076950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294225" y="2104050"/>
            <a:ext cx="2546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Базовый компонент любой поисковой системы или системы обработки текста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Обратный индекс</a:t>
            </a:r>
            <a:r>
              <a:rPr lang="en-US"/>
              <a:t>: алгоритм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98125"/>
            <a:ext cx="8839199" cy="310409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367800" y="831775"/>
            <a:ext cx="8408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Для каждого слова выдаём пару (слово, id документа)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За кадром происходит группировка по словам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Теперь мы даже знаем, как именно!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После чего в reduce-фазе оставим только уникальные id документов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186750" y="235251"/>
            <a:ext cx="8770500" cy="6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Обратный индекс</a:t>
            </a:r>
            <a:r>
              <a:rPr lang="en-US"/>
              <a:t>: пример</a:t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0" y="1458029"/>
            <a:ext cx="8555402" cy="526357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186750" y="729925"/>
            <a:ext cx="855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Применим combiner = reducer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Join: что это за операция?</a:t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367800" y="688275"/>
            <a:ext cx="8408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Таблица X состоит из двух столбцов: (A, B)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Таблица Y состоит из двух столбцов: (B, C)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Тогда Join(X, Y) состоит из столбцов (A, B, C) и определяется так: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0575"/>
            <a:ext cx="8839199" cy="84410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367800" y="3285100"/>
            <a:ext cx="840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Может быть посчитано следующим кодом: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750" y="3929625"/>
            <a:ext cx="7207332" cy="27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Join: визуализируем</a:t>
            </a:r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367800" y="688275"/>
            <a:ext cx="8408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Физический смысл: для каждой строки из левой таблицы ищем множество соответствующих строк из правой таблицы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Соответствие определяется по равенству столбца B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Симметричная операция: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A, B, C могут быть не столбцами, а группами столбцов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Определение то же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75" y="4436300"/>
            <a:ext cx="8862674" cy="21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225" y="2564549"/>
            <a:ext cx="2586025" cy="4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Join: практический пример</a:t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367800" y="688275"/>
            <a:ext cx="8408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Пусть мы хотим классифицировать сообщения как спам/не спам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Для каждого сообщения мы посчитали p_spam - вероятность того, что это сообщение спам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С помощью каких-то методов анализа текста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653" y="2720175"/>
            <a:ext cx="3778548" cy="17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367800" y="2720175"/>
            <a:ext cx="4260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Хотим повысить точность предсказания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Вспомним, что у сообщения есть контекст!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Например, id отправителя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926" y="4942255"/>
            <a:ext cx="4945449" cy="15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Join: практический пример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367800" y="626888"/>
            <a:ext cx="8408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Пусть мы для каждого отправителя насчитали p_spamer - вероятность того, что этот пользователь спамер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Сделаем join таблиц Senders и Messages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Теперь мы для каждой строки знаем вероятность того, что сообщение - спам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И того, что оно отправлено спамером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У нас есть уже две фичи вместо одной!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91050"/>
            <a:ext cx="8839204" cy="73372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152400" y="4748825"/>
            <a:ext cx="8770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Join - мощный инструмент при анализе данных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Join’ы бывают разные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Inner, Left Outer, Right Outer, Full Outer, Cross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Подробнее расскажет Георгий Александрович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Join: алгоритм для MapReduce</a:t>
            </a:r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367800" y="626888"/>
            <a:ext cx="8408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Для каждой строки левой таблицы map выдаст пару &lt;key = Row.B, value = (Left, Row.A)&gt;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Аналогично для правой: </a:t>
            </a:r>
            <a:endParaRPr sz="2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&lt;key = Row.B, value = (Right, Row.C)&gt;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За кадром произойдёт группировка по ключу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То есть по значению столбца B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После группировки ключу соответствует множество строк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“Левые” и “правые” строки вперемешку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525" y="4197688"/>
            <a:ext cx="4364938" cy="241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186750" y="116426"/>
            <a:ext cx="8770500" cy="6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модель</a:t>
            </a:r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75" y="2572238"/>
            <a:ext cx="7210425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00" y="876026"/>
            <a:ext cx="839152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Join: алгоритм для MapReduce</a:t>
            </a:r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367800" y="565488"/>
            <a:ext cx="8408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Разделим строки на правые и левые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Каждая левая строка входит в пару с каждой правой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Так как у них одно и то же значение столбца B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Построим декартово произведение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05" y="2227800"/>
            <a:ext cx="8069094" cy="44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Join: алгоритм для MapReduce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2950"/>
            <a:ext cx="8839200" cy="461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Join: анализ</a:t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367800" y="688275"/>
            <a:ext cx="8408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Наша реализация не самая эффективная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С точки зрения равномерности распределения нагрузки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На распределённых системах обсудим детальнее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Пока нас устроит и так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025" y="2842950"/>
            <a:ext cx="5763948" cy="38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tf-idf: вспоминаем былое</a:t>
            </a:r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367800" y="688275"/>
            <a:ext cx="8408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Что такое tf-idf?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Вы должны это знать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tf(t, d) - количество повторений слова t в документе d, делённое на общее количество слов в документе d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900" y="2615175"/>
            <a:ext cx="6456249" cy="388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288600" y="2350575"/>
            <a:ext cx="2699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idf(d) - логарифм единицы, делённой на долю документов, в которых встречается слово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tf-idf: алгоритм для MapReduce</a:t>
            </a:r>
            <a:endParaRPr/>
          </a:p>
        </p:txBody>
      </p:sp>
      <p:sp>
        <p:nvSpPr>
          <p:cNvPr id="286" name="Google Shape;286;p40"/>
          <p:cNvSpPr txBox="1"/>
          <p:nvPr/>
        </p:nvSpPr>
        <p:spPr>
          <a:xfrm>
            <a:off x="367800" y="688275"/>
            <a:ext cx="840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Посчитаем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348" y="688275"/>
            <a:ext cx="5075052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00" y="1365151"/>
            <a:ext cx="8408400" cy="253609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314100" y="3901250"/>
            <a:ext cx="8515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На самом деле reduce не нужен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Достаточно combine с таким же кодом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Так как документ целиком лежит всего на единственном узле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Можно посчитать любым другим способом на одном узле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Главное чтобы в память влезло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tf-idf: алгоритм для MapReduce</a:t>
            </a:r>
            <a:endParaRPr/>
          </a:p>
        </p:txBody>
      </p:sp>
      <p:sp>
        <p:nvSpPr>
          <p:cNvPr id="295" name="Google Shape;295;p41"/>
          <p:cNvSpPr txBox="1"/>
          <p:nvPr/>
        </p:nvSpPr>
        <p:spPr>
          <a:xfrm>
            <a:off x="367800" y="688275"/>
            <a:ext cx="840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Посчитаем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98575" y="2987650"/>
            <a:ext cx="8515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reduce не нужен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Так как документ целиком лежит всего на единственном узле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Считаем любым способом</a:t>
            </a:r>
            <a:endParaRPr sz="2400"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925" y="633288"/>
            <a:ext cx="3850143" cy="6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5" y="1365163"/>
            <a:ext cx="8839200" cy="112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tf-idf: алгоритм для MapReduce</a:t>
            </a:r>
            <a:endParaRPr/>
          </a:p>
        </p:txBody>
      </p:sp>
      <p:sp>
        <p:nvSpPr>
          <p:cNvPr id="304" name="Google Shape;304;p42"/>
          <p:cNvSpPr txBox="1"/>
          <p:nvPr/>
        </p:nvSpPr>
        <p:spPr>
          <a:xfrm>
            <a:off x="367800" y="688275"/>
            <a:ext cx="840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Посчитаем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 rotWithShape="1">
          <a:blip r:embed="rId3">
            <a:alphaModFix/>
          </a:blip>
          <a:srcRect b="0" l="15547" r="0" t="0"/>
          <a:stretch/>
        </p:blipFill>
        <p:spPr>
          <a:xfrm>
            <a:off x="2704725" y="619762"/>
            <a:ext cx="4979400" cy="6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260275" y="4532400"/>
            <a:ext cx="869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Без редьюса не обойтись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Так как терм может лежать на нескольких узлах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Можно применить combiner чтобы уменьшить количество передаваемых данных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Схлопнуть все пары (word=слово, docId=42) в одну</a:t>
            </a:r>
            <a:endParaRPr sz="2400"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5139"/>
            <a:ext cx="8839199" cy="280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tf-idf: объединяем результаты</a:t>
            </a:r>
            <a:endParaRPr/>
          </a:p>
        </p:txBody>
      </p:sp>
      <p:sp>
        <p:nvSpPr>
          <p:cNvPr id="313" name="Google Shape;313;p43"/>
          <p:cNvSpPr txBox="1"/>
          <p:nvPr/>
        </p:nvSpPr>
        <p:spPr>
          <a:xfrm>
            <a:off x="367800" y="688275"/>
            <a:ext cx="8408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Есть таблицы: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(doc, doc_size)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(term, doc, count_term_doc)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(term, docs_count_by_term)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Сделаем 2 соединения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3475"/>
            <a:ext cx="8839204" cy="62582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 txBox="1"/>
          <p:nvPr/>
        </p:nvSpPr>
        <p:spPr>
          <a:xfrm>
            <a:off x="367800" y="3852600"/>
            <a:ext cx="840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Получили таблицу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(doc, term, </a:t>
            </a:r>
            <a:r>
              <a:rPr lang="en-US" sz="2400">
                <a:solidFill>
                  <a:schemeClr val="dk1"/>
                </a:solidFill>
              </a:rPr>
              <a:t>cnt_term_doc, docs_cnt_by_term, doc_sz</a:t>
            </a:r>
            <a:r>
              <a:rPr lang="en-US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Для каждой строки результирующей таблицы считаем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273700"/>
            <a:ext cx="8839201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title"/>
          </p:nvPr>
        </p:nvSpPr>
        <p:spPr>
          <a:xfrm>
            <a:off x="186750" y="166650"/>
            <a:ext cx="8770500" cy="93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Распределённая сортировка</a:t>
            </a:r>
            <a:endParaRPr/>
          </a:p>
        </p:txBody>
      </p:sp>
      <p:sp>
        <p:nvSpPr>
          <p:cNvPr id="322" name="Google Shape;322;p44"/>
          <p:cNvSpPr txBox="1"/>
          <p:nvPr>
            <p:ph idx="4294967295" type="body"/>
          </p:nvPr>
        </p:nvSpPr>
        <p:spPr>
          <a:xfrm>
            <a:off x="249900" y="783650"/>
            <a:ext cx="8644200" cy="47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До: карты ключи расположены в другом произвольном порядке по узлам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Вы их в киосках что ли заряжаете?</a:t>
            </a:r>
            <a:r>
              <a:rPr lang="en-US" sz="2400"/>
              <a:t>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После: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23" name="Google Shape;3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55" y="2443225"/>
            <a:ext cx="6454072" cy="4257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4"/>
          <p:cNvCxnSpPr/>
          <p:nvPr/>
        </p:nvCxnSpPr>
        <p:spPr>
          <a:xfrm>
            <a:off x="1227875" y="1001550"/>
            <a:ext cx="848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44"/>
          <p:cNvCxnSpPr/>
          <p:nvPr/>
        </p:nvCxnSpPr>
        <p:spPr>
          <a:xfrm flipH="1" rot="10800000">
            <a:off x="5403775" y="993000"/>
            <a:ext cx="1018500" cy="17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6" name="Google Shape;3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100" y="1851175"/>
            <a:ext cx="3157375" cy="4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Распределённая сортировка: алгоритм</a:t>
            </a:r>
            <a:endParaRPr/>
          </a:p>
        </p:txBody>
      </p:sp>
      <p:sp>
        <p:nvSpPr>
          <p:cNvPr id="332" name="Google Shape;332;p45"/>
          <p:cNvSpPr txBox="1"/>
          <p:nvPr>
            <p:ph idx="4294967295" type="body"/>
          </p:nvPr>
        </p:nvSpPr>
        <p:spPr>
          <a:xfrm>
            <a:off x="249900" y="778200"/>
            <a:ext cx="8644200" cy="5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Будем выбирать редьюсера в зависимости от интервала, в который попадает ключ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403" y="1979225"/>
            <a:ext cx="5745674" cy="43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Подсчёт встречаемости слов: алгоритм</a:t>
            </a:r>
            <a:endParaRPr/>
          </a:p>
        </p:txBody>
      </p:sp>
      <p:sp>
        <p:nvSpPr>
          <p:cNvPr id="63" name="Google Shape;63;p10"/>
          <p:cNvSpPr txBox="1"/>
          <p:nvPr>
            <p:ph idx="4294967295" type="body"/>
          </p:nvPr>
        </p:nvSpPr>
        <p:spPr>
          <a:xfrm>
            <a:off x="249900" y="565500"/>
            <a:ext cx="8644200" cy="5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Разбиваем документ на слова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Для каждого слова выдаем пару (слово, 1)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Слово - ключ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1 - значение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За кадром происходит группировка по ключу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То есть по слову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Складываем все единички чтобы узнать, сколько раз встретилось слово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Каждая единичка - одно использование слова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7" y="3985625"/>
            <a:ext cx="7955725" cy="27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186750" y="16665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Распределённая сортировка: определение границ</a:t>
            </a:r>
            <a:endParaRPr/>
          </a:p>
        </p:txBody>
      </p:sp>
      <p:sp>
        <p:nvSpPr>
          <p:cNvPr id="339" name="Google Shape;339;p46"/>
          <p:cNvSpPr txBox="1"/>
          <p:nvPr>
            <p:ph idx="4294967295" type="body"/>
          </p:nvPr>
        </p:nvSpPr>
        <p:spPr>
          <a:xfrm>
            <a:off x="249900" y="1211325"/>
            <a:ext cx="8644200" cy="5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Границы должны быть выбраны так, чтобы на каждого редьюсера пришлось примерно равное число ключей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Пусть у нас всего M ключей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Выберем примерно K случайным образом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Можно ровно K, но это чуть сложнее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И не очень нужно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50" y="2076001"/>
            <a:ext cx="8770501" cy="7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50" y="4683838"/>
            <a:ext cx="828675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type="title"/>
          </p:nvPr>
        </p:nvSpPr>
        <p:spPr>
          <a:xfrm>
            <a:off x="186750" y="166650"/>
            <a:ext cx="8770500" cy="9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</a:t>
            </a:r>
            <a:r>
              <a:rPr lang="en-US"/>
              <a:t>пределение границ</a:t>
            </a:r>
            <a:endParaRPr/>
          </a:p>
        </p:txBody>
      </p:sp>
      <p:sp>
        <p:nvSpPr>
          <p:cNvPr id="347" name="Google Shape;347;p47"/>
          <p:cNvSpPr txBox="1"/>
          <p:nvPr>
            <p:ph idx="4294967295" type="body"/>
          </p:nvPr>
        </p:nvSpPr>
        <p:spPr>
          <a:xfrm>
            <a:off x="249888" y="940625"/>
            <a:ext cx="8644200" cy="5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Все ключи попадут на единственного редьюсера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Выберем достаточно маленькое K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Редьюсер отсортирует ключи и выберет границы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88" y="3026913"/>
            <a:ext cx="722947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186750" y="90250"/>
            <a:ext cx="87705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Spark: мотивация</a:t>
            </a:r>
            <a:endParaRPr/>
          </a:p>
        </p:txBody>
      </p:sp>
      <p:sp>
        <p:nvSpPr>
          <p:cNvPr id="354" name="Google Shape;354;p48"/>
          <p:cNvSpPr txBox="1"/>
          <p:nvPr>
            <p:ph idx="4294967295" type="body"/>
          </p:nvPr>
        </p:nvSpPr>
        <p:spPr>
          <a:xfrm>
            <a:off x="249900" y="561250"/>
            <a:ext cx="8644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Ра</a:t>
            </a:r>
            <a:r>
              <a:rPr lang="en-US" sz="2400"/>
              <a:t>ботать с данными в функциональном стиле удобно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50" y="1032250"/>
            <a:ext cx="5574581" cy="18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8"/>
          <p:cNvSpPr txBox="1"/>
          <p:nvPr/>
        </p:nvSpPr>
        <p:spPr>
          <a:xfrm>
            <a:off x="249900" y="2874975"/>
            <a:ext cx="864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Для MapReduce получаем граф вычислений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75" y="3429075"/>
            <a:ext cx="68294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8"/>
          <p:cNvSpPr txBox="1"/>
          <p:nvPr/>
        </p:nvSpPr>
        <p:spPr>
          <a:xfrm>
            <a:off x="249900" y="4386225"/>
            <a:ext cx="864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Каждое ребро преобразует набор входных файлов в набор выходных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Много ненужного дискового IO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Много ненужных вычислений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title"/>
          </p:nvPr>
        </p:nvSpPr>
        <p:spPr>
          <a:xfrm>
            <a:off x="186750" y="90250"/>
            <a:ext cx="87705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Ленивые вычисления: как делать не нужно</a:t>
            </a:r>
            <a:endParaRPr/>
          </a:p>
        </p:txBody>
      </p:sp>
      <p:pic>
        <p:nvPicPr>
          <p:cNvPr id="364" name="Google Shape;3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50" y="611238"/>
            <a:ext cx="6189600" cy="20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9"/>
          <p:cNvSpPr txBox="1"/>
          <p:nvPr/>
        </p:nvSpPr>
        <p:spPr>
          <a:xfrm>
            <a:off x="249900" y="2707250"/>
            <a:ext cx="864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На каждом шаге 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вычисляем результат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66" name="Google Shape;366;p49"/>
          <p:cNvSpPr txBox="1"/>
          <p:nvPr/>
        </p:nvSpPr>
        <p:spPr>
          <a:xfrm>
            <a:off x="249900" y="4729125"/>
            <a:ext cx="864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238" y="2707250"/>
            <a:ext cx="4091213" cy="409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type="title"/>
          </p:nvPr>
        </p:nvSpPr>
        <p:spPr>
          <a:xfrm>
            <a:off x="186750" y="90250"/>
            <a:ext cx="87705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Ленивые вычисления: как делать нужно</a:t>
            </a:r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50" y="611238"/>
            <a:ext cx="6189600" cy="20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0"/>
          <p:cNvSpPr txBox="1"/>
          <p:nvPr/>
        </p:nvSpPr>
        <p:spPr>
          <a:xfrm>
            <a:off x="249900" y="2707250"/>
            <a:ext cx="864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Считаем результат лениво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75" name="Google Shape;375;p50"/>
          <p:cNvSpPr txBox="1"/>
          <p:nvPr/>
        </p:nvSpPr>
        <p:spPr>
          <a:xfrm>
            <a:off x="249900" y="4729125"/>
            <a:ext cx="864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25" y="3597000"/>
            <a:ext cx="76771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186750" y="90250"/>
            <a:ext cx="87705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Знакомая концепция</a:t>
            </a:r>
            <a:endParaRPr/>
          </a:p>
        </p:txBody>
      </p:sp>
      <p:sp>
        <p:nvSpPr>
          <p:cNvPr id="382" name="Google Shape;382;p51"/>
          <p:cNvSpPr txBox="1"/>
          <p:nvPr>
            <p:ph idx="4294967295" type="body"/>
          </p:nvPr>
        </p:nvSpPr>
        <p:spPr>
          <a:xfrm>
            <a:off x="313050" y="777825"/>
            <a:ext cx="8644200" cy="27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Java Streams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C++20 Ranges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Haskell Stream Fusion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Python Generators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...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925" y="3315275"/>
            <a:ext cx="5911219" cy="306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86750" y="90250"/>
            <a:ext cx="87705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Реализация</a:t>
            </a:r>
            <a:endParaRPr/>
          </a:p>
        </p:txBody>
      </p:sp>
      <p:pic>
        <p:nvPicPr>
          <p:cNvPr id="389" name="Google Shape;3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00" y="787388"/>
            <a:ext cx="6189600" cy="20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675" y="1577549"/>
            <a:ext cx="2759125" cy="512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2"/>
          <p:cNvSpPr txBox="1"/>
          <p:nvPr/>
        </p:nvSpPr>
        <p:spPr>
          <a:xfrm>
            <a:off x="4083275" y="2940150"/>
            <a:ext cx="4966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Ленивый контейнер не хранит данные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Только операцию, с помощью которой он был получен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И </a:t>
            </a:r>
            <a:r>
              <a:rPr b="1" lang="en-US" sz="2400"/>
              <a:t>список</a:t>
            </a:r>
            <a:r>
              <a:rPr lang="en-US" sz="2400"/>
              <a:t> ленивых контейнеров, из которых он был получен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186750" y="90250"/>
            <a:ext cx="87705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Когда происходит выполнение операций?</a:t>
            </a:r>
            <a:endParaRPr/>
          </a:p>
        </p:txBody>
      </p:sp>
      <p:sp>
        <p:nvSpPr>
          <p:cNvPr id="397" name="Google Shape;397;p53"/>
          <p:cNvSpPr txBox="1"/>
          <p:nvPr/>
        </p:nvSpPr>
        <p:spPr>
          <a:xfrm>
            <a:off x="186750" y="665450"/>
            <a:ext cx="8561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Когда пользователь выполняет терминирующую операцию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count()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collect()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…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Строки исходного датасета начинают проходить через граф по одной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К ним применяются операции</a:t>
            </a:r>
            <a:endParaRPr sz="2400"/>
          </a:p>
        </p:txBody>
      </p:sp>
      <p:pic>
        <p:nvPicPr>
          <p:cNvPr id="398" name="Google Shape;3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26" y="3805550"/>
            <a:ext cx="5984200" cy="28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/>
          <p:nvPr>
            <p:ph type="title"/>
          </p:nvPr>
        </p:nvSpPr>
        <p:spPr>
          <a:xfrm>
            <a:off x="186750" y="90250"/>
            <a:ext cx="87705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Материализация</a:t>
            </a:r>
            <a:r>
              <a:rPr lang="en-US"/>
              <a:t> датасетов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4"/>
          <p:cNvSpPr txBox="1"/>
          <p:nvPr>
            <p:ph idx="4294967295" type="body"/>
          </p:nvPr>
        </p:nvSpPr>
        <p:spPr>
          <a:xfrm>
            <a:off x="249900" y="739950"/>
            <a:ext cx="8644200" cy="5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Иногда датасет нужно в явном виде посчитать и сохранить (“материализовать”)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На диске или в памяти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Например, если к нему планируется сделать несколько запросов, и пересчитывать весь датасет на каждый запрос не хочется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Некоторые операции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(сортировка) этого</a:t>
            </a:r>
            <a:r>
              <a:rPr lang="en-US" sz="2400"/>
              <a:t> </a:t>
            </a:r>
            <a:r>
              <a:rPr lang="en-US" sz="2400">
                <a:solidFill>
                  <a:srgbClr val="000000"/>
                </a:solidFill>
              </a:rPr>
              <a:t>требуют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50" y="3857783"/>
            <a:ext cx="8770499" cy="279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186750" y="90250"/>
            <a:ext cx="87705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 что ещё есть?</a:t>
            </a:r>
            <a:endParaRPr/>
          </a:p>
        </p:txBody>
      </p:sp>
      <p:sp>
        <p:nvSpPr>
          <p:cNvPr id="411" name="Google Shape;411;p55"/>
          <p:cNvSpPr txBox="1"/>
          <p:nvPr>
            <p:ph idx="4294967295" type="body"/>
          </p:nvPr>
        </p:nvSpPr>
        <p:spPr>
          <a:xfrm>
            <a:off x="249900" y="680075"/>
            <a:ext cx="8644200" cy="4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Dryad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Строим ациклический граф вычислений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Вычисляем его на нескольких узлах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Очень похоже на Spark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Разработан Microsoft Research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На текущий момент мёртв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Последний коммит в 2014 году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86750" y="235251"/>
            <a:ext cx="8770500" cy="6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Подсчёт встречаемости слов: пример</a:t>
            </a:r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7901"/>
            <a:ext cx="8839200" cy="542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>
            <p:ph type="title"/>
          </p:nvPr>
        </p:nvSpPr>
        <p:spPr>
          <a:xfrm>
            <a:off x="186750" y="90250"/>
            <a:ext cx="87705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 что ещё есть?</a:t>
            </a:r>
            <a:endParaRPr/>
          </a:p>
        </p:txBody>
      </p:sp>
      <p:sp>
        <p:nvSpPr>
          <p:cNvPr id="417" name="Google Shape;417;p56"/>
          <p:cNvSpPr txBox="1"/>
          <p:nvPr>
            <p:ph idx="4294967295" type="body"/>
          </p:nvPr>
        </p:nvSpPr>
        <p:spPr>
          <a:xfrm>
            <a:off x="249900" y="680075"/>
            <a:ext cx="8644200" cy="4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Pig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Язык обработки данных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Основан не на функциональных комбинаторах, а на собственном синтаксисе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Программы на этом языке компилируются в цепочки MapReduce-задач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На текущий момент практически умер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Последний коммит полтора года назад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Последний релиз в 2017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Я видел живого человека,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использующего Pig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50" y="5720625"/>
            <a:ext cx="8770500" cy="8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50" y="4919198"/>
            <a:ext cx="3250150" cy="7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500" y="2620550"/>
            <a:ext cx="2303400" cy="27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type="title"/>
          </p:nvPr>
        </p:nvSpPr>
        <p:spPr>
          <a:xfrm>
            <a:off x="186750" y="90250"/>
            <a:ext cx="87705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 что ещё есть?</a:t>
            </a:r>
            <a:endParaRPr/>
          </a:p>
        </p:txBody>
      </p:sp>
      <p:sp>
        <p:nvSpPr>
          <p:cNvPr id="426" name="Google Shape;426;p57"/>
          <p:cNvSpPr txBox="1"/>
          <p:nvPr>
            <p:ph idx="4294967295" type="body"/>
          </p:nvPr>
        </p:nvSpPr>
        <p:spPr>
          <a:xfrm>
            <a:off x="249900" y="561250"/>
            <a:ext cx="8644200" cy="4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Hive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Вытеснил Pig (более-менее активно развивается)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Компилируем в цепочки MapReduce-задач не какой-то новый язык обработки данных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А SQL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Его знают программисты, аналитики, ML-инженеры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Даже ваш домашний хомяк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50" y="3318763"/>
            <a:ext cx="3640224" cy="327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169" y="3361125"/>
            <a:ext cx="4244107" cy="10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400" y="4260774"/>
            <a:ext cx="2521700" cy="13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5100" y="5822500"/>
            <a:ext cx="3746101" cy="9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 txBox="1"/>
          <p:nvPr>
            <p:ph type="title"/>
          </p:nvPr>
        </p:nvSpPr>
        <p:spPr>
          <a:xfrm>
            <a:off x="186750" y="90250"/>
            <a:ext cx="87705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 что ещё есть?</a:t>
            </a:r>
            <a:endParaRPr/>
          </a:p>
        </p:txBody>
      </p:sp>
      <p:sp>
        <p:nvSpPr>
          <p:cNvPr id="436" name="Google Shape;436;p58"/>
          <p:cNvSpPr txBox="1"/>
          <p:nvPr>
            <p:ph idx="4294967295" type="body"/>
          </p:nvPr>
        </p:nvSpPr>
        <p:spPr>
          <a:xfrm>
            <a:off x="249900" y="680075"/>
            <a:ext cx="8644200" cy="4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Pregel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Распределённая обработка графов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Разработан в Google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Есть свободная альтернатива - Apache </a:t>
            </a: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raph</a:t>
            </a:r>
            <a:endParaRPr sz="2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275" y="2389963"/>
            <a:ext cx="5981700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00" y="2682100"/>
            <a:ext cx="2678424" cy="32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>
            <p:ph type="title"/>
          </p:nvPr>
        </p:nvSpPr>
        <p:spPr>
          <a:xfrm>
            <a:off x="186750" y="166650"/>
            <a:ext cx="8770500" cy="59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Распределённое машинное обучение: общий принцип</a:t>
            </a:r>
            <a:endParaRPr/>
          </a:p>
        </p:txBody>
      </p:sp>
      <p:pic>
        <p:nvPicPr>
          <p:cNvPr id="444" name="Google Shape;4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75" y="1266912"/>
            <a:ext cx="6484851" cy="45969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9"/>
          <p:cNvSpPr txBox="1"/>
          <p:nvPr/>
        </p:nvSpPr>
        <p:spPr>
          <a:xfrm>
            <a:off x="240450" y="6010100"/>
            <a:ext cx="866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https://2020.hydraconf.com/2020/msk/talks/1pztdbhwxwel2ojzdudehs/</a:t>
            </a:r>
            <a:endParaRPr sz="2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/>
          <p:nvPr>
            <p:ph type="title"/>
          </p:nvPr>
        </p:nvSpPr>
        <p:spPr>
          <a:xfrm>
            <a:off x="186750" y="166650"/>
            <a:ext cx="87705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Распределённое машинное обучение: разбиение градиента</a:t>
            </a:r>
            <a:endParaRPr/>
          </a:p>
        </p:txBody>
      </p:sp>
      <p:pic>
        <p:nvPicPr>
          <p:cNvPr id="451" name="Google Shape;4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1475"/>
            <a:ext cx="8839201" cy="517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/>
          <p:nvPr>
            <p:ph type="title"/>
          </p:nvPr>
        </p:nvSpPr>
        <p:spPr>
          <a:xfrm>
            <a:off x="186750" y="166650"/>
            <a:ext cx="8770500" cy="59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Распределённое машинное обучение: алгоритм</a:t>
            </a:r>
            <a:endParaRPr/>
          </a:p>
        </p:txBody>
      </p:sp>
      <p:pic>
        <p:nvPicPr>
          <p:cNvPr id="457" name="Google Shape;4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625" y="876050"/>
            <a:ext cx="6801681" cy="57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type="title"/>
          </p:nvPr>
        </p:nvSpPr>
        <p:spPr>
          <a:xfrm>
            <a:off x="186750" y="166650"/>
            <a:ext cx="8770500" cy="62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Распределённое машинное обучение: алгоритм</a:t>
            </a:r>
            <a:endParaRPr/>
          </a:p>
        </p:txBody>
      </p:sp>
      <p:sp>
        <p:nvSpPr>
          <p:cNvPr id="463" name="Google Shape;463;p62"/>
          <p:cNvSpPr txBox="1"/>
          <p:nvPr>
            <p:ph idx="4294967295" type="body"/>
          </p:nvPr>
        </p:nvSpPr>
        <p:spPr>
          <a:xfrm>
            <a:off x="249888" y="785250"/>
            <a:ext cx="8644200" cy="5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Каждый узел посылает каждому свою часть градиента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После чего каждый узел вычисляет итоговый градиент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И вычисляет новые параметры модели</a:t>
            </a:r>
            <a:endParaRPr sz="2400"/>
          </a:p>
        </p:txBody>
      </p:sp>
      <p:pic>
        <p:nvPicPr>
          <p:cNvPr id="464" name="Google Shape;4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763" y="2077100"/>
            <a:ext cx="6900125" cy="43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/>
          <p:nvPr>
            <p:ph type="title"/>
          </p:nvPr>
        </p:nvSpPr>
        <p:spPr>
          <a:xfrm>
            <a:off x="186750" y="166650"/>
            <a:ext cx="8770500" cy="9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Распределённое машинное обучение: масштабирование</a:t>
            </a:r>
            <a:endParaRPr/>
          </a:p>
        </p:txBody>
      </p:sp>
      <p:sp>
        <p:nvSpPr>
          <p:cNvPr id="470" name="Google Shape;470;p63"/>
          <p:cNvSpPr txBox="1"/>
          <p:nvPr>
            <p:ph idx="4294967295" type="body"/>
          </p:nvPr>
        </p:nvSpPr>
        <p:spPr>
          <a:xfrm>
            <a:off x="249888" y="1102650"/>
            <a:ext cx="8644200" cy="5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Если в системе N узлов - каждый узел должен послать свой градиент каждому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 * (N - 1) * |W| байт требуется пересылать на каждый раунд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Сколько работы должен сделать каждый узел?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Вычисление градиента и обновление весов: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Пересылка градиента: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050" y="3358600"/>
            <a:ext cx="2547325" cy="13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447" y="5478172"/>
            <a:ext cx="216852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 txBox="1"/>
          <p:nvPr>
            <p:ph type="title"/>
          </p:nvPr>
        </p:nvSpPr>
        <p:spPr>
          <a:xfrm>
            <a:off x="186750" y="94475"/>
            <a:ext cx="87705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Схемы пересылки сообщений: пересылка через мастера</a:t>
            </a:r>
            <a:endParaRPr/>
          </a:p>
        </p:txBody>
      </p:sp>
      <p:sp>
        <p:nvSpPr>
          <p:cNvPr id="478" name="Google Shape;478;p64"/>
          <p:cNvSpPr txBox="1"/>
          <p:nvPr>
            <p:ph idx="4294967295" type="body"/>
          </p:nvPr>
        </p:nvSpPr>
        <p:spPr>
          <a:xfrm>
            <a:off x="249900" y="1055975"/>
            <a:ext cx="86442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Каждый узел (кроме мастера) пошлёт всего O(|W|) бит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Вместо O(|W| * N)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В системе будет 2 * (N - 1) сообщений вместо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 * (N - 1)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075" y="2661000"/>
            <a:ext cx="7309175" cy="41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5"/>
          <p:cNvSpPr txBox="1"/>
          <p:nvPr>
            <p:ph type="title"/>
          </p:nvPr>
        </p:nvSpPr>
        <p:spPr>
          <a:xfrm>
            <a:off x="186750" y="94475"/>
            <a:ext cx="8770500" cy="9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Схемы пересылки сообщений: пересылка по кругу</a:t>
            </a:r>
            <a:endParaRPr/>
          </a:p>
        </p:txBody>
      </p:sp>
      <p:sp>
        <p:nvSpPr>
          <p:cNvPr id="485" name="Google Shape;485;p65"/>
          <p:cNvSpPr txBox="1"/>
          <p:nvPr>
            <p:ph idx="4294967295" type="body"/>
          </p:nvPr>
        </p:nvSpPr>
        <p:spPr>
          <a:xfrm>
            <a:off x="249900" y="1055975"/>
            <a:ext cx="86442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Не нужен выделенный мастер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Децентрализованный протокол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Посылаем 2 * (N - 1)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сообщений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875" y="1950924"/>
            <a:ext cx="4736374" cy="473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186750" y="116426"/>
            <a:ext cx="8770500" cy="6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последовательная реализация</a:t>
            </a:r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6376"/>
            <a:ext cx="8839200" cy="324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6"/>
          <p:cNvSpPr txBox="1"/>
          <p:nvPr>
            <p:ph type="title"/>
          </p:nvPr>
        </p:nvSpPr>
        <p:spPr>
          <a:xfrm>
            <a:off x="186750" y="94475"/>
            <a:ext cx="8770500" cy="5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Обмен весами</a:t>
            </a:r>
            <a:endParaRPr/>
          </a:p>
        </p:txBody>
      </p:sp>
      <p:sp>
        <p:nvSpPr>
          <p:cNvPr id="492" name="Google Shape;492;p66"/>
          <p:cNvSpPr txBox="1"/>
          <p:nvPr>
            <p:ph idx="4294967295" type="body"/>
          </p:nvPr>
        </p:nvSpPr>
        <p:spPr>
          <a:xfrm>
            <a:off x="249888" y="695025"/>
            <a:ext cx="8644200" cy="5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Каждый узел независимо учит сеть K ходов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Только на своих данных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Потом все узлы обмениваются весами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А не градиентами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И усредняют веса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Посылаем в K раз меньше данных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825" y="3021600"/>
            <a:ext cx="4933673" cy="364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>
            <p:ph type="title"/>
          </p:nvPr>
        </p:nvSpPr>
        <p:spPr>
          <a:xfrm>
            <a:off x="186750" y="94475"/>
            <a:ext cx="8770500" cy="99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Осталось за кадром (но будет рассмотрено на распределённых системах!)</a:t>
            </a:r>
            <a:endParaRPr/>
          </a:p>
        </p:txBody>
      </p:sp>
      <p:sp>
        <p:nvSpPr>
          <p:cNvPr id="499" name="Google Shape;499;p67"/>
          <p:cNvSpPr txBox="1"/>
          <p:nvPr>
            <p:ph idx="4294967295" type="body"/>
          </p:nvPr>
        </p:nvSpPr>
        <p:spPr>
          <a:xfrm>
            <a:off x="249900" y="1086275"/>
            <a:ext cx="8644200" cy="5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Тонкости реализации Map-Reduce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Когда и как пересылать данные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Как обрабатывать сбои узлов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Другие оптимизации Map-Reduce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Оптимизация циклов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Кэширование многократно используемых результатов вычислений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Шардирование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Распределённые алгоритмы на графах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Оптимизация распределённых алгоритмов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Компиляция высокоуровневых языков обработки данных в Map-Reduce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Оптимизации распределённого градиентного спуска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Графовые системы распределённых вычислений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550" y="2138675"/>
            <a:ext cx="5482349" cy="449177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8"/>
          <p:cNvSpPr txBox="1"/>
          <p:nvPr>
            <p:ph idx="4294967295" type="ctrTitle"/>
          </p:nvPr>
        </p:nvSpPr>
        <p:spPr>
          <a:xfrm>
            <a:off x="1713750" y="308200"/>
            <a:ext cx="57165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noAutofit/>
          </a:bodyPr>
          <a:lstStyle/>
          <a:p>
            <a:pPr indent="570230" lvl="0" marL="12700" marR="5080" rtl="0" algn="ct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Приходите на “Распределённые системы” в следующем семестре!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распределённая реализация</a:t>
            </a:r>
            <a:endParaRPr/>
          </a:p>
        </p:txBody>
      </p:sp>
      <p:sp>
        <p:nvSpPr>
          <p:cNvPr id="82" name="Google Shape;82;p13"/>
          <p:cNvSpPr txBox="1"/>
          <p:nvPr>
            <p:ph idx="4294967295" type="body"/>
          </p:nvPr>
        </p:nvSpPr>
        <p:spPr>
          <a:xfrm>
            <a:off x="249900" y="691825"/>
            <a:ext cx="8644200" cy="5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В системе есть M узлов-мапперов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Параллельно выполняют операцию map для разных документов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И R узлов-редьюсеров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Параллельно выполняют операцию reduce для разных ключей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/>
              <a:t>И один мастер для координации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Все пары,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соответствующие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определённому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ключу, должны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попадать на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одного редьюсера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hash(key) % 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3334525"/>
            <a:ext cx="5696025" cy="30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исполнение запроса</a:t>
            </a:r>
            <a:endParaRPr/>
          </a:p>
        </p:txBody>
      </p: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249900" y="691825"/>
            <a:ext cx="8644200" cy="5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Чтобы редьюсер начал работать, он должен собрать нужные ему ключи со всех мапперов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275" y="1573125"/>
            <a:ext cx="6121426" cy="51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186750" y="116400"/>
            <a:ext cx="8770500" cy="4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MapReduce: исполнение запроса</a:t>
            </a:r>
            <a:endParaRPr/>
          </a:p>
        </p:txBody>
      </p:sp>
      <p:sp>
        <p:nvSpPr>
          <p:cNvPr id="96" name="Google Shape;96;p15"/>
          <p:cNvSpPr txBox="1"/>
          <p:nvPr>
            <p:ph idx="4294967295" type="body"/>
          </p:nvPr>
        </p:nvSpPr>
        <p:spPr>
          <a:xfrm>
            <a:off x="249900" y="691825"/>
            <a:ext cx="8644200" cy="5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Мапперы начинают работать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Все</a:t>
            </a:r>
            <a:r>
              <a:rPr lang="en-US" sz="2400"/>
              <a:t> мапперы закачивают работать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Каждый из редьюсеров независимо переносит пары (ключ, значение) с мапперов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Перенеся все пары, редьюсер начинает работать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Все</a:t>
            </a:r>
            <a:r>
              <a:rPr lang="en-US" sz="2400"/>
              <a:t> редьюсеры закачивают работать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Запрос исполнен</a:t>
            </a:r>
            <a:endParaRPr sz="2400"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50" y="3629093"/>
            <a:ext cx="8770499" cy="299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